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92">
          <p15:clr>
            <a:srgbClr val="A4A3A4"/>
          </p15:clr>
        </p15:guide>
        <p15:guide id="2" pos="192">
          <p15:clr>
            <a:srgbClr val="A4A3A4"/>
          </p15:clr>
        </p15:guide>
        <p15:guide id="3" orient="horz" pos="1080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792"/>
        <p:guide pos="192"/>
        <p:guide orient="horz" pos="10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3" Type="http://schemas.openxmlformats.org/officeDocument/2006/relationships/slide" Target="slides/slide2.xml" /><Relationship Id="rId222" Type="http://schemas.openxmlformats.org/officeDocument/2006/relationships/viewProps" Target="viewProps.xml" /><Relationship Id="rId7" Type="http://schemas.openxmlformats.org/officeDocument/2006/relationships/slide" Target="slides/slide6.xml" /><Relationship Id="rId2" Type="http://schemas.openxmlformats.org/officeDocument/2006/relationships/slide" Target="slides/slide1.xml" /><Relationship Id="rId22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220" Type="http://customschemas.google.com/relationships/presentationmetadata" Target="metadata" /><Relationship Id="rId5" Type="http://schemas.openxmlformats.org/officeDocument/2006/relationships/slide" Target="slides/slide4.xml" /><Relationship Id="rId224" Type="http://schemas.openxmlformats.org/officeDocument/2006/relationships/tableStyles" Target="tableStyle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22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877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826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 /><Relationship Id="rId7" Type="http://schemas.openxmlformats.org/officeDocument/2006/relationships/image" Target="../media/image2.jpg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1.png" /><Relationship Id="rId5" Type="http://schemas.openxmlformats.org/officeDocument/2006/relationships/theme" Target="../theme/theme1.xml" /><Relationship Id="rId4" Type="http://schemas.openxmlformats.org/officeDocument/2006/relationships/slideLayout" Target="../slideLayouts/slideLayout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72688" y="78002"/>
            <a:ext cx="1800225" cy="57551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153E6A6-60E4-FE14-1CBC-8CC211274D1C}"/>
              </a:ext>
            </a:extLst>
          </p:cNvPr>
          <p:cNvSpPr/>
          <p:nvPr/>
        </p:nvSpPr>
        <p:spPr>
          <a:xfrm>
            <a:off x="1" y="0"/>
            <a:ext cx="9829800" cy="717630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7CE881-772B-9023-3054-4B219B75D755}"/>
              </a:ext>
            </a:extLst>
          </p:cNvPr>
          <p:cNvSpPr/>
          <p:nvPr/>
        </p:nvSpPr>
        <p:spPr>
          <a:xfrm>
            <a:off x="9888967" y="-419"/>
            <a:ext cx="112283" cy="732357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1" name="Picture 30" descr="A blue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16A7B69A-9B14-87FE-841D-37F0A91D141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16000"/>
          </a:blip>
          <a:srcRect t="24724" r="1619" b="63695"/>
          <a:stretch/>
        </p:blipFill>
        <p:spPr>
          <a:xfrm>
            <a:off x="0" y="-1"/>
            <a:ext cx="9839325" cy="7239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B91A16-5D54-2FC0-B0FD-A78085FC1313}"/>
              </a:ext>
            </a:extLst>
          </p:cNvPr>
          <p:cNvSpPr/>
          <p:nvPr/>
        </p:nvSpPr>
        <p:spPr>
          <a:xfrm>
            <a:off x="11925300" y="-419"/>
            <a:ext cx="266700" cy="732357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701" r:id="rId2"/>
    <p:sldLayoutId id="2147483714" r:id="rId3"/>
    <p:sldLayoutId id="2147483727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5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hyperlink" Target="https://www.freepik.com/" TargetMode="External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1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07B8740D-C76F-46FC-AEFB-23FB0614D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857762-AD52-483C-B3E1-635C5BBC6F2F}"/>
              </a:ext>
            </a:extLst>
          </p:cNvPr>
          <p:cNvSpPr/>
          <p:nvPr/>
        </p:nvSpPr>
        <p:spPr>
          <a:xfrm>
            <a:off x="5873750" y="584200"/>
            <a:ext cx="4673600" cy="977900"/>
          </a:xfrm>
          <a:prstGeom prst="roundRect">
            <a:avLst/>
          </a:prstGeom>
          <a:solidFill>
            <a:srgbClr val="EBEEF9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67E9C-C7B9-4476-9708-CBB3F66FD892}"/>
              </a:ext>
            </a:extLst>
          </p:cNvPr>
          <p:cNvSpPr txBox="1"/>
          <p:nvPr/>
        </p:nvSpPr>
        <p:spPr>
          <a:xfrm>
            <a:off x="5085184" y="2705719"/>
            <a:ext cx="6021239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</a:rPr>
              <a:t>Smart Irrigation System using AI and IoT</a:t>
            </a:r>
          </a:p>
          <a:p>
            <a:pPr algn="r"/>
            <a:endParaRPr lang="en-US" sz="3600" b="1" dirty="0">
              <a:solidFill>
                <a:schemeClr val="bg1"/>
              </a:solidFill>
            </a:endParaRPr>
          </a:p>
          <a:p>
            <a:pPr algn="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DONE BY:</a:t>
            </a:r>
            <a:endParaRPr lang="en-IN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I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Kuppani Pavani 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224A59-2417-428A-A991-E468431BB817}"/>
              </a:ext>
            </a:extLst>
          </p:cNvPr>
          <p:cNvGrpSpPr/>
          <p:nvPr/>
        </p:nvGrpSpPr>
        <p:grpSpPr>
          <a:xfrm>
            <a:off x="6890523" y="742091"/>
            <a:ext cx="2640053" cy="664378"/>
            <a:chOff x="2375536" y="1112060"/>
            <a:chExt cx="3292636" cy="828603"/>
          </a:xfrm>
        </p:grpSpPr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BD3530AF-9771-470E-A9BF-F28AA2275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2781" y="1270168"/>
              <a:ext cx="1575391" cy="512386"/>
            </a:xfrm>
            <a:prstGeom prst="rect">
              <a:avLst/>
            </a:prstGeom>
          </p:spPr>
        </p:pic>
        <p:pic>
          <p:nvPicPr>
            <p:cNvPr id="8" name="Picture 7" descr="A yellow and red shell logo&#10;&#10;Description automatically generated">
              <a:extLst>
                <a:ext uri="{FF2B5EF4-FFF2-40B4-BE49-F238E27FC236}">
                  <a16:creationId xmlns:a16="http://schemas.microsoft.com/office/drawing/2014/main" id="{75E6A819-9F3F-4787-A707-A7415C302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5536" y="1112060"/>
              <a:ext cx="985475" cy="8286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127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94E319-C77C-49E2-964C-6E125D716194}"/>
              </a:ext>
            </a:extLst>
          </p:cNvPr>
          <p:cNvSpPr txBox="1"/>
          <p:nvPr/>
        </p:nvSpPr>
        <p:spPr>
          <a:xfrm>
            <a:off x="191911" y="972537"/>
            <a:ext cx="265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213163"/>
                </a:solidFill>
              </a:rPr>
              <a:t>Learning Objectives</a:t>
            </a:r>
            <a:endParaRPr lang="en-IN" sz="2000" dirty="0">
              <a:solidFill>
                <a:srgbClr val="21316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1F3497-5370-4874-9908-5AD45214E10B}"/>
              </a:ext>
            </a:extLst>
          </p:cNvPr>
          <p:cNvSpPr txBox="1"/>
          <p:nvPr/>
        </p:nvSpPr>
        <p:spPr>
          <a:xfrm>
            <a:off x="199809" y="6135329"/>
            <a:ext cx="795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1200" b="1" dirty="0">
                <a:latin typeface="+mn-lt"/>
              </a:rPr>
              <a:t>Source 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830DD-8813-42EB-B27B-B7D85423D0C7}"/>
              </a:ext>
            </a:extLst>
          </p:cNvPr>
          <p:cNvSpPr txBox="1"/>
          <p:nvPr/>
        </p:nvSpPr>
        <p:spPr>
          <a:xfrm>
            <a:off x="880529" y="6135329"/>
            <a:ext cx="1842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1200" dirty="0">
                <a:solidFill>
                  <a:srgbClr val="0000FF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www.freepik.com/</a:t>
            </a:r>
            <a:endParaRPr lang="en-IN" sz="1200" dirty="0">
              <a:solidFill>
                <a:srgbClr val="0000FF"/>
              </a:solidFill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22F707-7F22-48A3-97EC-98EFB1023A55}"/>
              </a:ext>
            </a:extLst>
          </p:cNvPr>
          <p:cNvCxnSpPr/>
          <p:nvPr/>
        </p:nvCxnSpPr>
        <p:spPr>
          <a:xfrm>
            <a:off x="0" y="6055360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ladder leading to a large yellow circle&#10;&#10;Description automatically generated">
            <a:extLst>
              <a:ext uri="{FF2B5EF4-FFF2-40B4-BE49-F238E27FC236}">
                <a16:creationId xmlns:a16="http://schemas.microsoft.com/office/drawing/2014/main" id="{E2920B14-B344-4926-9729-BC7EBD91FF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l="13763" t="6135" r="13650"/>
          <a:stretch/>
        </p:blipFill>
        <p:spPr>
          <a:xfrm>
            <a:off x="7345680" y="1442720"/>
            <a:ext cx="4500880" cy="4632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264928-EACB-4739-BDDA-6799C99356F3}"/>
              </a:ext>
            </a:extLst>
          </p:cNvPr>
          <p:cNvSpPr txBox="1"/>
          <p:nvPr/>
        </p:nvSpPr>
        <p:spPr>
          <a:xfrm>
            <a:off x="8839200" y="3168609"/>
            <a:ext cx="15036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3500" b="1" dirty="0">
                <a:solidFill>
                  <a:schemeClr val="tx1"/>
                </a:solidFill>
                <a:latin typeface="+mn-lt"/>
              </a:rPr>
              <a:t>GOAL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48FA96-771F-43C9-C289-DF5FEC950831}"/>
              </a:ext>
            </a:extLst>
          </p:cNvPr>
          <p:cNvSpPr txBox="1"/>
          <p:nvPr/>
        </p:nvSpPr>
        <p:spPr>
          <a:xfrm>
            <a:off x="858623" y="1571030"/>
            <a:ext cx="648705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/>
              <a:t>Understand the use of AI in smart agriculture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/>
              <a:t>Simulate real-time environmental conditions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/>
              <a:t>Predict future soil moisture levels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/>
              <a:t>Automate irrigation using intelligent control logic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/>
              <a:t>Monitor battery, weather, and sensor status dynamically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/>
              <a:t>Enhance water efficiency and decision making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932052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135834" y="1067664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13163"/>
                </a:solidFill>
              </a:rPr>
              <a:t>T</a:t>
            </a:r>
            <a:r>
              <a:rPr lang="en-IN" sz="2000" b="1" dirty="0" err="1">
                <a:solidFill>
                  <a:srgbClr val="213163"/>
                </a:solidFill>
              </a:rPr>
              <a:t>ools</a:t>
            </a:r>
            <a:r>
              <a:rPr lang="en-IN" sz="2000" b="1" dirty="0">
                <a:solidFill>
                  <a:srgbClr val="213163"/>
                </a:solidFill>
              </a:rPr>
              <a:t> and Technology used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F0AEA7-2A7D-06B5-8C61-13A99BFB66D2}"/>
              </a:ext>
            </a:extLst>
          </p:cNvPr>
          <p:cNvSpPr txBox="1"/>
          <p:nvPr/>
        </p:nvSpPr>
        <p:spPr>
          <a:xfrm>
            <a:off x="5635689" y="296713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3B707578-451D-482D-BECE-D980BF728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103" y="1855956"/>
            <a:ext cx="10249483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Programming Language: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Python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Development Platform: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Jupyter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Notebook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Modules: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random , logging , datetime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Documentation Tools: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PowerPoint, Word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Optional Extensions: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Firebase (cloud logs),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Streamlit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(dashboard), Raspberry Pi (real sensor deployment)</a:t>
            </a:r>
          </a:p>
        </p:txBody>
      </p:sp>
    </p:spTree>
    <p:extLst>
      <p:ext uri="{BB962C8B-B14F-4D97-AF65-F5344CB8AC3E}">
        <p14:creationId xmlns:p14="http://schemas.microsoft.com/office/powerpoint/2010/main" val="564571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68356" y="1014656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Methodology</a:t>
            </a:r>
            <a:r>
              <a:rPr lang="en-US" sz="1800" b="1" dirty="0">
                <a:solidFill>
                  <a:srgbClr val="213163"/>
                </a:solidFill>
              </a:rPr>
              <a:t>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2C1032-9D79-7EA1-D8A5-AD40676348AB}"/>
              </a:ext>
            </a:extLst>
          </p:cNvPr>
          <p:cNvSpPr txBox="1"/>
          <p:nvPr/>
        </p:nvSpPr>
        <p:spPr>
          <a:xfrm>
            <a:off x="765111" y="1492897"/>
            <a:ext cx="1007706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dirty="0"/>
              <a:t>Initialize system with soil moisture threshold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dirty="0"/>
              <a:t>Simulate sensor data: soil moisture, battery level, and weather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dirty="0"/>
              <a:t>Predict moisture trend using AI-inspired logic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dirty="0"/>
              <a:t>Activate or deactivate the water pump based on logic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dirty="0"/>
              <a:t>Trigger alerts for low moisture or battery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dirty="0"/>
              <a:t>Log data and decisions for analysis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dirty="0"/>
              <a:t>Repeat for multiple cycles to demonstrate system intelligence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706790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Problem Statement: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2113C2-6DCF-65E9-D433-511372FC3BEB}"/>
              </a:ext>
            </a:extLst>
          </p:cNvPr>
          <p:cNvSpPr txBox="1"/>
          <p:nvPr/>
        </p:nvSpPr>
        <p:spPr>
          <a:xfrm>
            <a:off x="913317" y="1884783"/>
            <a:ext cx="108888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Conventional irrigation systems lack real-time feedback and automation, leading to over-watering or under-watering of crops. This results in water wastage, low crop yield, and increased manual labor, especially in areas lacking smart infrastructure.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1965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Solution: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587BF8-DF2B-18C4-E3C8-801BC7D0F60B}"/>
              </a:ext>
            </a:extLst>
          </p:cNvPr>
          <p:cNvSpPr txBox="1"/>
          <p:nvPr/>
        </p:nvSpPr>
        <p:spPr>
          <a:xfrm>
            <a:off x="847531" y="1576873"/>
            <a:ext cx="1049693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Python-based Smart Irrigation System that uses simulated sensors and AI logic to: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Predict moisture trends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Respond to environmental conditions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Automate irrigation with minimal manual input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Monitor battery status and weather for smarter control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Ensure sustainability and efficiency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002968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08451" y="756529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Screenshot of Output: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6C7DC1-8CCD-22E9-8A8A-2846406EE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773" y="956584"/>
            <a:ext cx="6429982" cy="27297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AC2B00-D71F-CAC7-9E5A-9385F8BE1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464" y="3255634"/>
            <a:ext cx="8780336" cy="313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49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149087" y="988151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Conclusion:</a:t>
            </a:r>
            <a:r>
              <a:rPr lang="en-US" sz="1800" b="1" dirty="0">
                <a:solidFill>
                  <a:srgbClr val="213163"/>
                </a:solidFill>
              </a:rPr>
              <a:t> 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47285B-269B-A520-BDCE-A5934ADDA60A}"/>
              </a:ext>
            </a:extLst>
          </p:cNvPr>
          <p:cNvSpPr txBox="1"/>
          <p:nvPr/>
        </p:nvSpPr>
        <p:spPr>
          <a:xfrm>
            <a:off x="447870" y="1800809"/>
            <a:ext cx="610262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Smart Irrigation System provides a scalable and practical solution to agricultural water management using AI and IoT. It ensures timely irrigation based on predictive data, reduces water waste, and promotes sustainable farming. This project is a step toward modern, tech-enabled agriculture.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39260-A851-270A-EA32-0110F7E5B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784" y="1388261"/>
            <a:ext cx="4498910" cy="449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8358"/>
      </p:ext>
    </p:extLst>
  </p:cSld>
  <p:clrMapOvr>
    <a:masterClrMapping/>
  </p:clrMapOvr>
</p:sld>
</file>

<file path=ppt/theme/theme1.xml><?xml version="1.0" encoding="utf-8"?>
<a:theme xmlns:a="http://schemas.openxmlformats.org/drawingml/2006/main" name="Session 01 Design Thinking &amp; Critical Thinking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ssion 01 Design Thinking &amp; Critical Thinking" id="{1DE73F69-F87A-4ED3-81C1-82D2BA622E0C}" vid="{37568650-F724-47C7-905E-9640F80174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Session 01 Design Thinking &amp; Critical Thinking</Template>
  <TotalTime>33</TotalTime>
  <Words>299</Words>
  <Application>Microsoft Office PowerPoint</Application>
  <PresentationFormat>Widescreen</PresentationFormat>
  <Paragraphs>56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Session 01 Design Thinking &amp; Critical Thinking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Mahesh Kurhe</dc:creator>
  <cp:lastModifiedBy>Guest User</cp:lastModifiedBy>
  <cp:revision>5</cp:revision>
  <dcterms:created xsi:type="dcterms:W3CDTF">2024-12-31T09:40:01Z</dcterms:created>
  <dcterms:modified xsi:type="dcterms:W3CDTF">2025-08-01T13:22:24Z</dcterms:modified>
</cp:coreProperties>
</file>